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9" r:id="rId2"/>
    <p:sldId id="261" r:id="rId3"/>
    <p:sldId id="281" r:id="rId4"/>
    <p:sldId id="282" r:id="rId5"/>
    <p:sldId id="283" r:id="rId6"/>
    <p:sldId id="284" r:id="rId7"/>
    <p:sldId id="286" r:id="rId8"/>
    <p:sldId id="287" r:id="rId9"/>
  </p:sldIdLst>
  <p:sldSz cx="9144000" cy="6858000" type="screen4x3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779CC93D-E52E-4D84-901B-11D7331DD495}">
          <p14:sldIdLst>
            <p14:sldId id="259"/>
          </p14:sldIdLst>
        </p14:section>
        <p14:section name="Overview and Objectives" id="{ABA716BF-3A5C-4ADB-94C9-CFEF84EBA240}">
          <p14:sldIdLst>
            <p14:sldId id="261"/>
            <p14:sldId id="281"/>
            <p14:sldId id="282"/>
            <p14:sldId id="283"/>
            <p14:sldId id="284"/>
            <p14:sldId id="262"/>
            <p14:sldId id="287"/>
          </p14:sldIdLst>
        </p14:section>
        <p14:section name="Topic 1" id="{6D9936A3-3945-4757-BC8B-B5C252D8E036}">
          <p14:sldIdLst>
            <p14:sldId id="286"/>
            <p14:sldId id="267"/>
          </p14:sldIdLst>
        </p14:section>
        <p14:section name="Sample Slides for Visuals" id="{BAB3A466-96C9-4230-9978-795378D75699}">
          <p14:sldIdLst>
            <p14:sldId id="268"/>
            <p14:sldId id="269"/>
            <p14:sldId id="270"/>
          </p14:sldIdLst>
        </p14:section>
        <p14:section name="Case Study" id="{8C0305C9-B152-4FBA-A789-FE1976D53990}">
          <p14:sldIdLst>
            <p14:sldId id="272"/>
            <p14:sldId id="274"/>
          </p14:sldIdLst>
        </p14:section>
        <p14:section name="Conclusion and Summary" id="{790CEF5B-569A-4C2F-BED5-750B08C0E5AD}">
          <p14:sldIdLst>
            <p14:sldId id="275"/>
            <p14:sldId id="276"/>
            <p14:sldId id="277"/>
          </p14:sldIdLst>
        </p14:section>
        <p14:section name="Appendix" id="{3F78B471-41DA-46F2-A8E4-97E471896AB3}">
          <p14:sldIdLst>
            <p14:sldId id="27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009ED6"/>
    <a:srgbClr val="003300"/>
  </p:clrMru>
  <p:extLst>
    <p:ext uri="{E76CE94A-603C-4142-B9EB-6D1370010A27}">
      <p14:discardImageEditData xmlns:p14="http://schemas.microsoft.com/office/powerpoint/2010/main" xmlns="" val="1"/>
    </p:ext>
    <p:ext uri="{D31A062A-798A-4329-ABDD-BBA856620510}">
      <p14:defaultImageDpi xmlns:p14="http://schemas.microsoft.com/office/powerpoint/2010/main" xmlns="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174" autoAdjust="0"/>
    <p:restoredTop sz="83977" autoAdjust="0"/>
  </p:normalViewPr>
  <p:slideViewPr>
    <p:cSldViewPr>
      <p:cViewPr varScale="1">
        <p:scale>
          <a:sx n="61" d="100"/>
          <a:sy n="61" d="100"/>
        </p:scale>
        <p:origin x="-172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3133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FDC75-7F73-4A4A-A77C-09AADF00E0EA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226BF-1F13-42D3-80DC-373E7ADD1EB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AEF76B-3757-4A0B-AF93-28494465C1DD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693FD4-8F83-4EF7-AC3F-0DC0388986B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This template can be used as a starter file for presenting training materials in a group setting.</a:t>
            </a:r>
          </a:p>
          <a:p>
            <a:endParaRPr lang="en-US" dirty="0" smtClean="0"/>
          </a:p>
          <a:p>
            <a:pPr lvl="0"/>
            <a:r>
              <a:rPr lang="en-US" sz="1200" b="1" dirty="0" smtClean="0"/>
              <a:t>Sections</a:t>
            </a:r>
            <a:endParaRPr lang="en-US" sz="1200" b="0" dirty="0" smtClean="0"/>
          </a:p>
          <a:p>
            <a:pPr lvl="0"/>
            <a:r>
              <a:rPr lang="en-US" sz="1200" b="0" dirty="0" smtClean="0"/>
              <a:t>Right-click on a slide to add sections.</a:t>
            </a:r>
            <a:r>
              <a:rPr lang="en-US" sz="1200" b="0" baseline="0" dirty="0" smtClean="0"/>
              <a:t> Sections can help to organize your slides or facilitate collaboration between multiple authors.</a:t>
            </a:r>
            <a:endParaRPr lang="en-US" sz="1200" b="0" dirty="0" smtClean="0"/>
          </a:p>
          <a:p>
            <a:pPr lvl="0"/>
            <a:endParaRPr lang="en-US" sz="1200" b="1" dirty="0" smtClean="0"/>
          </a:p>
          <a:p>
            <a:pPr lvl="0"/>
            <a:r>
              <a:rPr lang="en-US" sz="1200" b="1" dirty="0" smtClean="0"/>
              <a:t>Notes</a:t>
            </a:r>
          </a:p>
          <a:p>
            <a:pPr lvl="0"/>
            <a:r>
              <a:rPr lang="en-US" sz="1200" dirty="0" smtClean="0"/>
              <a:t>Use the Notes section for delivery notes or to provide additional details for the audience.</a:t>
            </a:r>
            <a:r>
              <a:rPr lang="en-US" sz="1200" baseline="0" dirty="0" smtClean="0"/>
              <a:t> View these notes in Presentation View during your presentation. </a:t>
            </a:r>
          </a:p>
          <a:p>
            <a:pPr lvl="0">
              <a:buFontTx/>
              <a:buNone/>
            </a:pPr>
            <a:r>
              <a:rPr lang="en-US" sz="1200" dirty="0" smtClean="0"/>
              <a:t>Keep in mind the font size (important for accessibility, visibility, videotaping, and online production)</a:t>
            </a:r>
          </a:p>
          <a:p>
            <a:pPr lvl="0"/>
            <a:endParaRPr lang="en-US" sz="1200" dirty="0" smtClean="0"/>
          </a:p>
          <a:p>
            <a:pPr lvl="0">
              <a:buFontTx/>
              <a:buNone/>
            </a:pPr>
            <a:r>
              <a:rPr lang="en-US" sz="1200" b="1" dirty="0" smtClean="0"/>
              <a:t>Coordinated colors </a:t>
            </a:r>
          </a:p>
          <a:p>
            <a:pPr lvl="0">
              <a:buFontTx/>
              <a:buNone/>
            </a:pPr>
            <a:r>
              <a:rPr lang="en-US" sz="1200" dirty="0" smtClean="0"/>
              <a:t>Pay particular attention to the graphs, charts, and text boxes.</a:t>
            </a:r>
            <a:r>
              <a:rPr lang="en-US" sz="1200" baseline="0" dirty="0" smtClean="0"/>
              <a:t> </a:t>
            </a:r>
            <a:endParaRPr lang="en-US" sz="1200" dirty="0" smtClean="0"/>
          </a:p>
          <a:p>
            <a:pPr lvl="0"/>
            <a:r>
              <a:rPr lang="en-US" sz="1200" dirty="0" smtClean="0"/>
              <a:t>Consider that attendees will print in black and white or </a:t>
            </a:r>
            <a:r>
              <a:rPr lang="en-US" sz="1200" dirty="0" err="1" smtClean="0"/>
              <a:t>grayscale</a:t>
            </a:r>
            <a:r>
              <a:rPr lang="en-US" sz="1200" dirty="0" smtClean="0"/>
              <a:t>. Run a test print to make sure your colors work when printed in pure black and white and </a:t>
            </a:r>
            <a:r>
              <a:rPr lang="en-US" sz="1200" dirty="0" err="1" smtClean="0"/>
              <a:t>grayscale</a:t>
            </a:r>
            <a:r>
              <a:rPr lang="en-US" sz="1200" dirty="0" smtClean="0"/>
              <a:t>.</a:t>
            </a:r>
          </a:p>
          <a:p>
            <a:pPr lvl="0">
              <a:buFontTx/>
              <a:buNone/>
            </a:pPr>
            <a:endParaRPr lang="en-US" sz="1200" dirty="0" smtClean="0"/>
          </a:p>
          <a:p>
            <a:pPr lvl="0">
              <a:buFontTx/>
              <a:buNone/>
            </a:pPr>
            <a:r>
              <a:rPr lang="en-US" sz="1200" b="1" dirty="0" smtClean="0"/>
              <a:t>Graphics, tables, and graphs</a:t>
            </a:r>
          </a:p>
          <a:p>
            <a:pPr lvl="0"/>
            <a:r>
              <a:rPr lang="en-US" sz="1200" dirty="0" smtClean="0"/>
              <a:t>Keep it simple: If possible, use consistent, non-distracting styles and colors.</a:t>
            </a:r>
          </a:p>
          <a:p>
            <a:pPr lvl="0"/>
            <a:r>
              <a:rPr lang="en-US" sz="1200" dirty="0" smtClean="0"/>
              <a:t>Label all graphs and tables.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Give a brief overview of the presentation.</a:t>
            </a:r>
            <a:r>
              <a:rPr lang="en-US" baseline="0" dirty="0" smtClean="0"/>
              <a:t> D</a:t>
            </a:r>
            <a:r>
              <a:rPr lang="en-US" dirty="0" smtClean="0"/>
              <a:t>escribe the major focus of the presentation and why it is important.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>Introduce each of the major topics.</a:t>
            </a:r>
          </a:p>
          <a:p>
            <a:r>
              <a:rPr lang="en-US" dirty="0" smtClean="0"/>
              <a:t>To provide a road map for the audience, you</a:t>
            </a:r>
            <a:r>
              <a:rPr lang="en-US" baseline="0" dirty="0" smtClean="0"/>
              <a:t> can </a:t>
            </a:r>
            <a:r>
              <a:rPr lang="en-US" dirty="0" smtClean="0"/>
              <a:t>repeat this Overview slide throughout the presentation, highlighting the particular topic you will discuss next.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This is another option</a:t>
            </a:r>
            <a:r>
              <a:rPr lang="en-US" sz="1200" baseline="0" dirty="0" smtClean="0"/>
              <a:t> for an Overview slides using transitions.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Use a section header for each of the topics, so there is a clear transition to the audience.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Use a section header for each of the topics, so there is a clear transition to the audience.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>
              <a:defRPr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>
              <a:buNone/>
              <a:defRPr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>
              <a:buNone/>
              <a:defRPr sz="2000" baseline="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>
              <a:defRPr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>
              <a:defRPr lang="en-US" dirty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>
              <a:defRPr sz="32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400">
                <a:latin typeface="+mn-lt"/>
              </a:defRPr>
            </a:lvl4pPr>
            <a:lvl5pPr>
              <a:defRPr sz="240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ground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rPr lang="en-US" smtClean="0"/>
              <a:pPr/>
              <a:t>11/2/2018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en-US" sz="4400" kern="1200" dirty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2643174" y="214290"/>
            <a:ext cx="6180224" cy="1470025"/>
          </a:xfrm>
        </p:spPr>
        <p:txBody>
          <a:bodyPr>
            <a:normAutofit/>
          </a:bodyPr>
          <a:lstStyle/>
          <a:p>
            <a:r>
              <a:rPr lang="en-US" sz="7200" dirty="0" err="1" smtClean="0">
                <a:solidFill>
                  <a:schemeClr val="tx2"/>
                </a:solidFill>
              </a:rPr>
              <a:t>Anekdot</a:t>
            </a:r>
            <a:endParaRPr lang="en-US" sz="7200" dirty="0">
              <a:solidFill>
                <a:schemeClr val="tx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2428860" y="2928934"/>
            <a:ext cx="6306068" cy="3500462"/>
          </a:xfrm>
        </p:spPr>
        <p:txBody>
          <a:bodyPr>
            <a:normAutofit/>
          </a:bodyPr>
          <a:lstStyle/>
          <a:p>
            <a:r>
              <a:rPr lang="en-US" sz="2400" i="1" dirty="0" err="1" smtClean="0">
                <a:solidFill>
                  <a:schemeClr val="tx2"/>
                </a:solidFill>
              </a:rPr>
              <a:t>Teks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Anekdot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adalah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cerita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singkat</a:t>
            </a:r>
            <a:r>
              <a:rPr lang="en-US" sz="2400" i="1" dirty="0" smtClean="0">
                <a:solidFill>
                  <a:schemeClr val="tx2"/>
                </a:solidFill>
              </a:rPr>
              <a:t> yang </a:t>
            </a:r>
            <a:r>
              <a:rPr lang="en-US" sz="2400" i="1" dirty="0" err="1" smtClean="0">
                <a:solidFill>
                  <a:schemeClr val="tx2"/>
                </a:solidFill>
              </a:rPr>
              <a:t>di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dalamnya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mengandung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unsur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lucu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dan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mempunyai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maksud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untuk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melakukan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kritikan</a:t>
            </a:r>
            <a:r>
              <a:rPr lang="en-US" sz="2400" i="1" dirty="0" smtClean="0">
                <a:solidFill>
                  <a:schemeClr val="tx2"/>
                </a:solidFill>
              </a:rPr>
              <a:t>. </a:t>
            </a:r>
          </a:p>
          <a:p>
            <a:endParaRPr lang="en-US" sz="2400" i="1" dirty="0" smtClean="0">
              <a:solidFill>
                <a:schemeClr val="tx2"/>
              </a:solidFill>
            </a:endParaRPr>
          </a:p>
          <a:p>
            <a:r>
              <a:rPr lang="en-US" sz="2400" i="1" dirty="0" err="1" smtClean="0">
                <a:solidFill>
                  <a:schemeClr val="tx2"/>
                </a:solidFill>
              </a:rPr>
              <a:t>Teks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anekdot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biasanya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bertopik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tentang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layanan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publik</a:t>
            </a:r>
            <a:r>
              <a:rPr lang="en-US" sz="2400" i="1" dirty="0" smtClean="0">
                <a:solidFill>
                  <a:schemeClr val="tx2"/>
                </a:solidFill>
              </a:rPr>
              <a:t>, </a:t>
            </a:r>
            <a:r>
              <a:rPr lang="en-US" sz="2400" i="1" dirty="0" err="1" smtClean="0">
                <a:solidFill>
                  <a:schemeClr val="tx2"/>
                </a:solidFill>
              </a:rPr>
              <a:t>politik</a:t>
            </a:r>
            <a:r>
              <a:rPr lang="en-US" sz="2400" i="1" dirty="0" smtClean="0">
                <a:solidFill>
                  <a:schemeClr val="tx2"/>
                </a:solidFill>
              </a:rPr>
              <a:t>, </a:t>
            </a:r>
            <a:r>
              <a:rPr lang="en-US" sz="2400" i="1" dirty="0" err="1" smtClean="0">
                <a:solidFill>
                  <a:schemeClr val="tx2"/>
                </a:solidFill>
              </a:rPr>
              <a:t>lingkungan</a:t>
            </a:r>
            <a:r>
              <a:rPr lang="en-US" sz="2400" i="1" dirty="0" smtClean="0">
                <a:solidFill>
                  <a:schemeClr val="tx2"/>
                </a:solidFill>
              </a:rPr>
              <a:t>, </a:t>
            </a:r>
            <a:r>
              <a:rPr lang="en-US" sz="2400" i="1" dirty="0" err="1" smtClean="0">
                <a:solidFill>
                  <a:schemeClr val="tx2"/>
                </a:solidFill>
              </a:rPr>
              <a:t>dan</a:t>
            </a:r>
            <a:r>
              <a:rPr lang="en-US" sz="2400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sosial</a:t>
            </a:r>
            <a:r>
              <a:rPr lang="en-US" sz="2400" i="1" dirty="0" smtClean="0"/>
              <a:t>.</a:t>
            </a:r>
            <a:endParaRPr lang="en-US" sz="2400" dirty="0"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Anekdot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err="1" smtClean="0">
                <a:solidFill>
                  <a:schemeClr val="tx2"/>
                </a:solidFill>
              </a:rPr>
              <a:t>Teks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anekdot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juga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dapat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berbentuk</a:t>
            </a:r>
            <a:r>
              <a:rPr lang="en-US" dirty="0" smtClean="0">
                <a:solidFill>
                  <a:schemeClr val="tx2"/>
                </a:solidFill>
              </a:rPr>
              <a:t> dialog </a:t>
            </a:r>
            <a:r>
              <a:rPr lang="en-US" dirty="0" err="1" smtClean="0">
                <a:solidFill>
                  <a:schemeClr val="tx2"/>
                </a:solidFill>
              </a:rPr>
              <a:t>singkat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antara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dua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tokoh</a:t>
            </a:r>
            <a:endParaRPr lang="en-US" dirty="0" smtClean="0">
              <a:solidFill>
                <a:schemeClr val="tx2"/>
              </a:solidFill>
            </a:endParaRPr>
          </a:p>
          <a:p>
            <a:r>
              <a:rPr lang="en-US" dirty="0" err="1" smtClean="0">
                <a:solidFill>
                  <a:schemeClr val="tx2"/>
                </a:solidFill>
              </a:rPr>
              <a:t>Tujuan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teks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anekdot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sendiri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tentunya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selain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untuk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memberi</a:t>
            </a:r>
            <a:r>
              <a:rPr lang="en-US" dirty="0" smtClean="0">
                <a:solidFill>
                  <a:schemeClr val="tx2"/>
                </a:solidFill>
              </a:rPr>
              <a:t> humor, </a:t>
            </a:r>
            <a:r>
              <a:rPr lang="en-US" dirty="0" err="1" smtClean="0">
                <a:solidFill>
                  <a:schemeClr val="tx2"/>
                </a:solidFill>
              </a:rPr>
              <a:t>teks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tersebut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juga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harus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memuat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amanat</a:t>
            </a:r>
            <a:r>
              <a:rPr lang="en-US" dirty="0" smtClean="0">
                <a:solidFill>
                  <a:schemeClr val="tx2"/>
                </a:solidFill>
              </a:rPr>
              <a:t>, </a:t>
            </a:r>
            <a:r>
              <a:rPr lang="en-US" dirty="0" err="1" smtClean="0">
                <a:solidFill>
                  <a:schemeClr val="tx2"/>
                </a:solidFill>
              </a:rPr>
              <a:t>pesan</a:t>
            </a:r>
            <a:r>
              <a:rPr lang="en-US" dirty="0" smtClean="0">
                <a:solidFill>
                  <a:schemeClr val="tx2"/>
                </a:solidFill>
              </a:rPr>
              <a:t> moral </a:t>
            </a:r>
            <a:r>
              <a:rPr lang="en-US" dirty="0" err="1" smtClean="0">
                <a:solidFill>
                  <a:schemeClr val="tx2"/>
                </a:solidFill>
              </a:rPr>
              <a:t>ataupun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kebenaran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secara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umum</a:t>
            </a:r>
            <a:r>
              <a:rPr lang="en-US" dirty="0" smtClean="0">
                <a:solidFill>
                  <a:schemeClr val="tx2"/>
                </a:solidFill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57158" y="857232"/>
            <a:ext cx="7720042" cy="121444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5400" dirty="0" err="1" smtClean="0">
                <a:solidFill>
                  <a:schemeClr val="tx2"/>
                </a:solidFill>
              </a:rPr>
              <a:t>Struktur</a:t>
            </a:r>
            <a:r>
              <a:rPr lang="en-US" sz="5400" dirty="0" smtClean="0">
                <a:solidFill>
                  <a:schemeClr val="tx2"/>
                </a:solidFill>
              </a:rPr>
              <a:t> </a:t>
            </a:r>
            <a:r>
              <a:rPr lang="en-US" sz="5400" dirty="0" err="1" smtClean="0">
                <a:solidFill>
                  <a:schemeClr val="tx2"/>
                </a:solidFill>
              </a:rPr>
              <a:t>teks</a:t>
            </a:r>
            <a:r>
              <a:rPr lang="en-US" sz="5400" dirty="0" smtClean="0">
                <a:solidFill>
                  <a:schemeClr val="tx2"/>
                </a:solidFill>
              </a:rPr>
              <a:t> </a:t>
            </a:r>
            <a:r>
              <a:rPr lang="en-US" sz="5400" dirty="0" err="1" smtClean="0">
                <a:solidFill>
                  <a:schemeClr val="tx2"/>
                </a:solidFill>
              </a:rPr>
              <a:t>anekdot</a:t>
            </a:r>
            <a:endParaRPr lang="en-US" sz="5400" dirty="0">
              <a:solidFill>
                <a:schemeClr val="tx2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  <p:sp>
        <p:nvSpPr>
          <p:cNvPr id="4" name="Content Placeholder 4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62000" y="1928802"/>
            <a:ext cx="8077200" cy="44291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en-US" sz="2800" b="1" dirty="0" err="1" smtClean="0">
                <a:solidFill>
                  <a:schemeClr val="tx2"/>
                </a:solidFill>
              </a:rPr>
              <a:t>Abstrak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</a:pPr>
            <a:r>
              <a:rPr lang="en-US" sz="2800" b="1" dirty="0" smtClean="0">
                <a:solidFill>
                  <a:schemeClr val="tx2"/>
                </a:solidFill>
              </a:rPr>
              <a:t>	</a:t>
            </a:r>
            <a:r>
              <a:rPr lang="en-US" sz="2800" dirty="0" err="1" smtClean="0">
                <a:solidFill>
                  <a:schemeClr val="tx2"/>
                </a:solidFill>
              </a:rPr>
              <a:t>Struktur</a:t>
            </a:r>
            <a:r>
              <a:rPr lang="en-US" sz="2800" dirty="0" smtClean="0">
                <a:solidFill>
                  <a:schemeClr val="tx2"/>
                </a:solidFill>
              </a:rPr>
              <a:t> paling </a:t>
            </a:r>
            <a:r>
              <a:rPr lang="en-US" sz="2800" dirty="0" err="1" smtClean="0">
                <a:solidFill>
                  <a:schemeClr val="tx2"/>
                </a:solidFill>
              </a:rPr>
              <a:t>awal</a:t>
            </a:r>
            <a:r>
              <a:rPr lang="en-US" sz="2800" dirty="0" smtClean="0">
                <a:solidFill>
                  <a:schemeClr val="tx2"/>
                </a:solidFill>
              </a:rPr>
              <a:t> yang </a:t>
            </a:r>
            <a:r>
              <a:rPr lang="en-US" sz="2800" dirty="0" err="1" smtClean="0">
                <a:solidFill>
                  <a:schemeClr val="tx2"/>
                </a:solidFill>
              </a:rPr>
              <a:t>menggambarkan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mengenai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teks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tersebut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secara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umum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  <a:buAutoNum type="arabicPeriod" startAt="2"/>
            </a:pP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Orientasi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lvl="0" indent="-514350">
              <a:spcBef>
                <a:spcPct val="20000"/>
              </a:spcBef>
            </a:pPr>
            <a:r>
              <a:rPr lang="en-US" sz="2800" dirty="0" smtClean="0">
                <a:solidFill>
                  <a:schemeClr val="tx2"/>
                </a:solidFill>
              </a:rPr>
              <a:t>	</a:t>
            </a:r>
            <a:r>
              <a:rPr lang="en-US" sz="2800" dirty="0" err="1" smtClean="0">
                <a:solidFill>
                  <a:schemeClr val="tx2"/>
                </a:solidFill>
              </a:rPr>
              <a:t>Bagian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petunjuk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mengenai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latar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belakang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peristiwa</a:t>
            </a:r>
            <a:r>
              <a:rPr lang="en-US" sz="2800" dirty="0" smtClean="0">
                <a:solidFill>
                  <a:schemeClr val="tx2"/>
                </a:solidFill>
              </a:rPr>
              <a:t> yang </a:t>
            </a:r>
            <a:r>
              <a:rPr lang="en-US" sz="2800" dirty="0" err="1" smtClean="0">
                <a:solidFill>
                  <a:schemeClr val="tx2"/>
                </a:solidFill>
              </a:rPr>
              <a:t>terjadi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lvl="0" indent="-514350">
              <a:spcBef>
                <a:spcPct val="20000"/>
              </a:spcBef>
              <a:buAutoNum type="arabicPeriod" startAt="3"/>
            </a:pPr>
            <a:r>
              <a:rPr lang="en-US" sz="2800" b="1" dirty="0" err="1" smtClean="0">
                <a:solidFill>
                  <a:schemeClr val="tx2"/>
                </a:solidFill>
              </a:rPr>
              <a:t>Krisis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</a:pPr>
            <a:r>
              <a:rPr lang="en-US" sz="2800" b="1" dirty="0" smtClean="0">
                <a:solidFill>
                  <a:schemeClr val="tx2"/>
                </a:solidFill>
              </a:rPr>
              <a:t>	</a:t>
            </a:r>
            <a:r>
              <a:rPr lang="en-US" sz="2800" dirty="0" err="1" smtClean="0">
                <a:solidFill>
                  <a:schemeClr val="tx2"/>
                </a:solidFill>
              </a:rPr>
              <a:t>Bagian</a:t>
            </a:r>
            <a:r>
              <a:rPr lang="en-US" sz="2800" dirty="0" smtClean="0">
                <a:solidFill>
                  <a:schemeClr val="tx2"/>
                </a:solidFill>
              </a:rPr>
              <a:t> yang </a:t>
            </a:r>
            <a:r>
              <a:rPr lang="en-US" sz="2800" dirty="0" err="1" smtClean="0">
                <a:solidFill>
                  <a:schemeClr val="tx2"/>
                </a:solidFill>
              </a:rPr>
              <a:t>menjelaskan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mengenai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pokok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masalah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utama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dengan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warna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unik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endParaRPr lang="en-US" sz="2800" b="1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28662" y="500042"/>
            <a:ext cx="7411616" cy="10001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/>
            <a:r>
              <a:rPr lang="en-US" sz="5400" dirty="0" err="1" smtClean="0">
                <a:solidFill>
                  <a:schemeClr val="tx2"/>
                </a:solidFill>
              </a:rPr>
              <a:t>Struktur</a:t>
            </a:r>
            <a:r>
              <a:rPr lang="en-US" sz="5400" dirty="0" smtClean="0">
                <a:solidFill>
                  <a:schemeClr val="tx2"/>
                </a:solidFill>
              </a:rPr>
              <a:t> </a:t>
            </a:r>
            <a:r>
              <a:rPr lang="en-US" sz="5400" dirty="0" err="1" smtClean="0">
                <a:solidFill>
                  <a:schemeClr val="tx2"/>
                </a:solidFill>
              </a:rPr>
              <a:t>teks</a:t>
            </a:r>
            <a:r>
              <a:rPr lang="en-US" sz="5400" dirty="0" smtClean="0">
                <a:solidFill>
                  <a:schemeClr val="tx2"/>
                </a:solidFill>
              </a:rPr>
              <a:t> </a:t>
            </a:r>
            <a:r>
              <a:rPr lang="en-US" sz="5400" dirty="0" err="1" smtClean="0">
                <a:solidFill>
                  <a:schemeClr val="tx2"/>
                </a:solidFill>
              </a:rPr>
              <a:t>anekdot</a:t>
            </a:r>
            <a:endParaRPr lang="en-US" sz="5400" dirty="0">
              <a:solidFill>
                <a:schemeClr val="tx2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  <p:sp>
        <p:nvSpPr>
          <p:cNvPr id="4" name="Content Placeholder 4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62000" y="1928802"/>
            <a:ext cx="8077200" cy="44291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14350" lvl="0" indent="-514350">
              <a:spcBef>
                <a:spcPct val="20000"/>
              </a:spcBef>
              <a:buAutoNum type="arabicPeriod" startAt="4"/>
            </a:pPr>
            <a:r>
              <a:rPr lang="en-US" sz="2800" b="1" dirty="0" err="1" smtClean="0">
                <a:solidFill>
                  <a:schemeClr val="tx2"/>
                </a:solidFill>
              </a:rPr>
              <a:t>Reaksi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</a:pPr>
            <a:r>
              <a:rPr lang="en-US" sz="2800" dirty="0" smtClean="0">
                <a:solidFill>
                  <a:schemeClr val="tx2"/>
                </a:solidFill>
              </a:rPr>
              <a:t>	</a:t>
            </a:r>
            <a:r>
              <a:rPr lang="en-US" sz="2800" dirty="0" err="1" smtClean="0">
                <a:solidFill>
                  <a:schemeClr val="tx2"/>
                </a:solidFill>
              </a:rPr>
              <a:t>Bagian</a:t>
            </a:r>
            <a:r>
              <a:rPr lang="en-US" sz="2800" dirty="0" smtClean="0">
                <a:solidFill>
                  <a:schemeClr val="tx2"/>
                </a:solidFill>
              </a:rPr>
              <a:t> yang </a:t>
            </a:r>
            <a:r>
              <a:rPr lang="en-US" sz="2800" dirty="0" err="1" smtClean="0">
                <a:solidFill>
                  <a:schemeClr val="tx2"/>
                </a:solidFill>
              </a:rPr>
              <a:t>akan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melengkapi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berupa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penyelasaian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masalah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menggunakna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cara-cara</a:t>
            </a:r>
            <a:r>
              <a:rPr lang="en-US" sz="2800" dirty="0" smtClean="0">
                <a:solidFill>
                  <a:schemeClr val="tx2"/>
                </a:solidFill>
              </a:rPr>
              <a:t> yang </a:t>
            </a:r>
            <a:r>
              <a:rPr lang="en-US" sz="2800" dirty="0" err="1" smtClean="0">
                <a:solidFill>
                  <a:schemeClr val="tx2"/>
                </a:solidFill>
              </a:rPr>
              <a:t>juga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unik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berbeda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  <a:buAutoNum type="arabicPeriod" startAt="5"/>
            </a:pPr>
            <a:r>
              <a:rPr lang="en-US" sz="2800" b="1" dirty="0" err="1" smtClean="0">
                <a:solidFill>
                  <a:schemeClr val="tx2"/>
                </a:solidFill>
              </a:rPr>
              <a:t>Koda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</a:pPr>
            <a:r>
              <a:rPr lang="en-US" sz="2800" dirty="0" smtClean="0">
                <a:solidFill>
                  <a:schemeClr val="tx2"/>
                </a:solidFill>
              </a:rPr>
              <a:t>	</a:t>
            </a:r>
            <a:r>
              <a:rPr lang="en-US" sz="2800" dirty="0" err="1" smtClean="0">
                <a:solidFill>
                  <a:schemeClr val="tx2"/>
                </a:solidFill>
              </a:rPr>
              <a:t>Merupakan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kesimpulan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dari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peristiwa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atau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kejadian</a:t>
            </a:r>
            <a:r>
              <a:rPr lang="en-US" sz="2800" dirty="0" smtClean="0">
                <a:solidFill>
                  <a:schemeClr val="tx2"/>
                </a:solidFill>
              </a:rPr>
              <a:t> yang </a:t>
            </a:r>
            <a:r>
              <a:rPr lang="en-US" sz="2800" dirty="0" err="1" smtClean="0">
                <a:solidFill>
                  <a:schemeClr val="tx2"/>
                </a:solidFill>
              </a:rPr>
              <a:t>dialami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para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tokoh</a:t>
            </a:r>
            <a:endParaRPr lang="en-US" sz="2800" b="1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14612" y="285728"/>
            <a:ext cx="5819788" cy="857256"/>
          </a:xfrm>
          <a:prstGeom prst="rect">
            <a:avLst/>
          </a:prstGeom>
          <a:noFill/>
        </p:spPr>
        <p:txBody>
          <a:bodyPr wrap="square" rtlCol="0">
            <a:normAutofit fontScale="70000" lnSpcReduction="20000"/>
          </a:bodyPr>
          <a:lstStyle/>
          <a:p>
            <a:r>
              <a:rPr lang="en-US" sz="7200" dirty="0" err="1" smtClean="0">
                <a:solidFill>
                  <a:schemeClr val="tx2"/>
                </a:solidFill>
              </a:rPr>
              <a:t>Ciri-ciri</a:t>
            </a:r>
            <a:r>
              <a:rPr lang="en-US" sz="7200" dirty="0" smtClean="0">
                <a:solidFill>
                  <a:schemeClr val="tx2"/>
                </a:solidFill>
              </a:rPr>
              <a:t> </a:t>
            </a:r>
            <a:r>
              <a:rPr lang="en-US" sz="7200" dirty="0" err="1" smtClean="0">
                <a:solidFill>
                  <a:schemeClr val="tx2"/>
                </a:solidFill>
              </a:rPr>
              <a:t>teks</a:t>
            </a:r>
            <a:r>
              <a:rPr lang="en-US" sz="7200" dirty="0" smtClean="0">
                <a:solidFill>
                  <a:schemeClr val="tx2"/>
                </a:solidFill>
              </a:rPr>
              <a:t> </a:t>
            </a:r>
            <a:r>
              <a:rPr lang="en-US" sz="7200" dirty="0" err="1" smtClean="0">
                <a:solidFill>
                  <a:schemeClr val="tx2"/>
                </a:solidFill>
              </a:rPr>
              <a:t>anekdot</a:t>
            </a:r>
            <a:endParaRPr lang="en-US" sz="7200" dirty="0">
              <a:solidFill>
                <a:schemeClr val="tx2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963332" y="-6858000"/>
            <a:ext cx="7765662" cy="16476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53331" flipH="1">
            <a:off x="-316180" y="3775286"/>
            <a:ext cx="2895600" cy="3390489"/>
          </a:xfrm>
          <a:prstGeom prst="rect">
            <a:avLst/>
          </a:prstGeom>
        </p:spPr>
      </p:pic>
      <p:sp>
        <p:nvSpPr>
          <p:cNvPr id="5" name="Content Placeholder 4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62000" y="1142984"/>
            <a:ext cx="8077200" cy="521497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en-US" sz="2800" b="1" dirty="0" err="1" smtClean="0">
                <a:solidFill>
                  <a:schemeClr val="tx2"/>
                </a:solidFill>
              </a:rPr>
              <a:t>Berupa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teks</a:t>
            </a:r>
            <a:r>
              <a:rPr lang="en-US" sz="2800" b="1" dirty="0" smtClean="0">
                <a:solidFill>
                  <a:schemeClr val="tx2"/>
                </a:solidFill>
              </a:rPr>
              <a:t> yang </a:t>
            </a:r>
            <a:r>
              <a:rPr lang="en-US" sz="2800" b="1" dirty="0" err="1" smtClean="0">
                <a:solidFill>
                  <a:schemeClr val="tx2"/>
                </a:solidFill>
              </a:rPr>
              <a:t>mendekati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perumpamaan</a:t>
            </a:r>
            <a:r>
              <a:rPr lang="en-US" sz="2800" b="1" dirty="0" smtClean="0">
                <a:solidFill>
                  <a:schemeClr val="tx2"/>
                </a:solidFill>
              </a:rPr>
              <a:t> (</a:t>
            </a:r>
            <a:r>
              <a:rPr lang="en-US" sz="2800" b="1" dirty="0" err="1" smtClean="0">
                <a:solidFill>
                  <a:schemeClr val="tx2"/>
                </a:solidFill>
              </a:rPr>
              <a:t>dongeng</a:t>
            </a:r>
            <a:r>
              <a:rPr lang="en-US" sz="2800" b="1" dirty="0" smtClean="0">
                <a:solidFill>
                  <a:schemeClr val="tx2"/>
                </a:solidFill>
              </a:rPr>
              <a:t>)</a:t>
            </a:r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en-US" sz="2800" b="1" dirty="0" err="1" smtClean="0">
                <a:solidFill>
                  <a:schemeClr val="tx2"/>
                </a:solidFill>
              </a:rPr>
              <a:t>Menampilkan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tokoh-tokoh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atau</a:t>
            </a:r>
            <a:r>
              <a:rPr lang="en-US" sz="2800" b="1" dirty="0" smtClean="0">
                <a:solidFill>
                  <a:schemeClr val="tx2"/>
                </a:solidFill>
              </a:rPr>
              <a:t> figure yang </a:t>
            </a:r>
            <a:r>
              <a:rPr lang="en-US" sz="2800" b="1" dirty="0" err="1" smtClean="0">
                <a:solidFill>
                  <a:schemeClr val="tx2"/>
                </a:solidFill>
              </a:rPr>
              <a:t>dekat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dengan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kehidupan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sehari-hari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atau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juga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orang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penting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en-US" sz="2800" b="1" dirty="0" err="1" smtClean="0">
                <a:solidFill>
                  <a:schemeClr val="tx2"/>
                </a:solidFill>
              </a:rPr>
              <a:t>Memiliki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sifat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humoris</a:t>
            </a:r>
            <a:r>
              <a:rPr lang="en-US" sz="2800" b="1" dirty="0" smtClean="0">
                <a:solidFill>
                  <a:schemeClr val="tx2"/>
                </a:solidFill>
              </a:rPr>
              <a:t>, </a:t>
            </a:r>
            <a:r>
              <a:rPr lang="en-US" sz="2800" b="1" dirty="0" err="1" smtClean="0">
                <a:solidFill>
                  <a:schemeClr val="tx2"/>
                </a:solidFill>
              </a:rPr>
              <a:t>lucu</a:t>
            </a:r>
            <a:r>
              <a:rPr lang="en-US" sz="2800" b="1" dirty="0" smtClean="0">
                <a:solidFill>
                  <a:schemeClr val="tx2"/>
                </a:solidFill>
              </a:rPr>
              <a:t>, </a:t>
            </a:r>
            <a:r>
              <a:rPr lang="en-US" sz="2800" b="1" dirty="0" err="1" smtClean="0">
                <a:solidFill>
                  <a:schemeClr val="tx2"/>
                </a:solidFill>
              </a:rPr>
              <a:t>menggelitik</a:t>
            </a:r>
            <a:r>
              <a:rPr lang="en-US" sz="2800" b="1" dirty="0" smtClean="0">
                <a:solidFill>
                  <a:schemeClr val="tx2"/>
                </a:solidFill>
              </a:rPr>
              <a:t>, </a:t>
            </a:r>
            <a:r>
              <a:rPr lang="en-US" sz="2800" b="1" dirty="0" err="1" smtClean="0">
                <a:solidFill>
                  <a:schemeClr val="tx2"/>
                </a:solidFill>
              </a:rPr>
              <a:t>dan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berbau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lelucon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tapi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menyindir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en-US" sz="2800" b="1" dirty="0" err="1" smtClean="0">
                <a:solidFill>
                  <a:schemeClr val="tx2"/>
                </a:solidFill>
              </a:rPr>
              <a:t>Terselip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kritikan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atau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tujuan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</a:pPr>
            <a:endParaRPr lang="en-US" sz="2800" b="1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14547" y="428605"/>
            <a:ext cx="6319854" cy="928693"/>
          </a:xfrm>
          <a:prstGeom prst="rect">
            <a:avLst/>
          </a:prstGeom>
          <a:noFill/>
        </p:spPr>
        <p:txBody>
          <a:bodyPr wrap="square" rtlCol="0">
            <a:normAutofit fontScale="77500" lnSpcReduction="20000"/>
          </a:bodyPr>
          <a:lstStyle/>
          <a:p>
            <a:r>
              <a:rPr lang="en-US" sz="7200" dirty="0" err="1" smtClean="0">
                <a:solidFill>
                  <a:schemeClr val="tx2"/>
                </a:solidFill>
              </a:rPr>
              <a:t>Kaidah</a:t>
            </a:r>
            <a:r>
              <a:rPr lang="en-US" sz="7200" dirty="0" smtClean="0">
                <a:solidFill>
                  <a:schemeClr val="tx2"/>
                </a:solidFill>
              </a:rPr>
              <a:t> </a:t>
            </a:r>
            <a:r>
              <a:rPr lang="en-US" sz="7200" dirty="0" err="1" smtClean="0">
                <a:solidFill>
                  <a:schemeClr val="tx2"/>
                </a:solidFill>
              </a:rPr>
              <a:t>teks</a:t>
            </a:r>
            <a:r>
              <a:rPr lang="en-US" sz="7200" dirty="0" smtClean="0">
                <a:solidFill>
                  <a:schemeClr val="tx2"/>
                </a:solidFill>
              </a:rPr>
              <a:t> </a:t>
            </a:r>
            <a:r>
              <a:rPr lang="en-US" sz="7200" dirty="0" err="1" smtClean="0">
                <a:solidFill>
                  <a:schemeClr val="tx2"/>
                </a:solidFill>
              </a:rPr>
              <a:t>anekdot</a:t>
            </a:r>
            <a:endParaRPr lang="en-US" sz="7200" dirty="0">
              <a:solidFill>
                <a:schemeClr val="tx2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53331" flipH="1">
            <a:off x="108261" y="-3142205"/>
            <a:ext cx="2895600" cy="6861081"/>
          </a:xfrm>
          <a:prstGeom prst="rect">
            <a:avLst/>
          </a:prstGeom>
        </p:spPr>
      </p:pic>
      <p:sp>
        <p:nvSpPr>
          <p:cNvPr id="5" name="Content Placeholder 4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62000" y="1142984"/>
            <a:ext cx="8077200" cy="521497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Memakai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pertanyaan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dengan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keterampilan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bahasa</a:t>
            </a:r>
            <a:r>
              <a:rPr lang="en-US" sz="2800" dirty="0" smtClean="0">
                <a:solidFill>
                  <a:schemeClr val="tx2"/>
                </a:solidFill>
              </a:rPr>
              <a:t> yang </a:t>
            </a:r>
            <a:r>
              <a:rPr lang="en-US" sz="2800" dirty="0" err="1" smtClean="0">
                <a:solidFill>
                  <a:schemeClr val="tx2"/>
                </a:solidFill>
              </a:rPr>
              <a:t>kreatif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efektif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atau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retorik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Menulis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sesuai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struktur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yaitu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diawali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dengan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bagian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abstrak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diakhir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dengan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bagian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koda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Menyatakan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peristiwa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serta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bagian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dari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peristiwa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menggunakan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konjungsi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Memakai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kata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keterangan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waktu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lampau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Memakai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kata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predikat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atau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kata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kerja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Memakai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kalimat</a:t>
            </a:r>
            <a:r>
              <a:rPr lang="en-US" sz="2800" dirty="0" smtClean="0">
                <a:solidFill>
                  <a:schemeClr val="tx2"/>
                </a:solidFill>
              </a:rPr>
              <a:t> yang </a:t>
            </a:r>
            <a:r>
              <a:rPr lang="en-US" sz="2800" dirty="0" err="1" smtClean="0">
                <a:solidFill>
                  <a:schemeClr val="tx2"/>
                </a:solidFill>
              </a:rPr>
              <a:t>berbau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smtClean="0">
                <a:solidFill>
                  <a:schemeClr val="tx2"/>
                </a:solidFill>
              </a:rPr>
              <a:t>perintah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Dibuat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secara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berurut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kronologis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lvl="0" indent="-514350">
              <a:spcBef>
                <a:spcPct val="20000"/>
              </a:spcBef>
              <a:buAutoNum type="arabicPeriod"/>
            </a:pP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</a:pPr>
            <a:endParaRPr lang="en-US" sz="2800" b="1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934" y="928670"/>
            <a:ext cx="4343400" cy="719133"/>
          </a:xfrm>
        </p:spPr>
        <p:txBody>
          <a:bodyPr>
            <a:normAutofit fontScale="90000"/>
          </a:bodyPr>
          <a:lstStyle/>
          <a:p>
            <a:r>
              <a:rPr lang="en-US" sz="5400" dirty="0" err="1" smtClean="0">
                <a:solidFill>
                  <a:schemeClr val="tx2"/>
                </a:solidFill>
              </a:rPr>
              <a:t>Kalimat</a:t>
            </a:r>
            <a:r>
              <a:rPr lang="en-US" sz="5400" dirty="0" smtClean="0">
                <a:solidFill>
                  <a:schemeClr val="tx2"/>
                </a:solidFill>
              </a:rPr>
              <a:t> </a:t>
            </a:r>
            <a:r>
              <a:rPr lang="en-US" sz="5400" dirty="0" err="1" smtClean="0">
                <a:solidFill>
                  <a:schemeClr val="tx2"/>
                </a:solidFill>
              </a:rPr>
              <a:t>Retorik</a:t>
            </a:r>
            <a:endParaRPr lang="en-US" sz="5400" dirty="0">
              <a:solidFill>
                <a:schemeClr val="tx2"/>
              </a:solidFill>
            </a:endParaRPr>
          </a:p>
        </p:txBody>
      </p:sp>
      <p:sp>
        <p:nvSpPr>
          <p:cNvPr id="3" name="Content Placeholder 4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62000" y="2428868"/>
            <a:ext cx="8077200" cy="392909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Kalimat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Retorik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adalah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kalimat</a:t>
            </a:r>
            <a:r>
              <a:rPr lang="en-US" sz="2800" dirty="0" smtClean="0">
                <a:solidFill>
                  <a:schemeClr val="tx2"/>
                </a:solidFill>
              </a:rPr>
              <a:t> yang </a:t>
            </a:r>
            <a:r>
              <a:rPr lang="en-US" sz="2800" dirty="0" err="1" smtClean="0">
                <a:solidFill>
                  <a:schemeClr val="tx2"/>
                </a:solidFill>
              </a:rPr>
              <a:t>memiliki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makna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tidak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memerlukan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jawaban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Kalimat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Retorik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mengarah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pada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bentuk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pernyataan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pemberi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semangat</a:t>
            </a:r>
            <a:r>
              <a:rPr lang="en-US" sz="2800" dirty="0" smtClean="0">
                <a:solidFill>
                  <a:schemeClr val="tx2"/>
                </a:solidFill>
              </a:rPr>
              <a:t>, </a:t>
            </a:r>
            <a:r>
              <a:rPr lang="en-US" sz="2800" dirty="0" err="1" smtClean="0">
                <a:solidFill>
                  <a:schemeClr val="tx2"/>
                </a:solidFill>
              </a:rPr>
              <a:t>kritik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ataupun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gagasan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Kalimat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ini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merupakan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kalimat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tanya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tetapi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tidak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memerlukan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jawaban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karena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jawabannya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telah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diketahui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merupakan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kalimat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lengkap</a:t>
            </a:r>
            <a:endParaRPr lang="en-US" sz="2800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  <a:buAutoNum type="arabicPeriod"/>
            </a:pP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</a:pPr>
            <a:endParaRPr lang="en-US" sz="2800" b="1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4678" y="1214422"/>
            <a:ext cx="5272094" cy="719133"/>
          </a:xfrm>
        </p:spPr>
        <p:txBody>
          <a:bodyPr>
            <a:normAutofit fontScale="90000"/>
          </a:bodyPr>
          <a:lstStyle/>
          <a:p>
            <a:r>
              <a:rPr lang="en-US" sz="5400" dirty="0" err="1" smtClean="0">
                <a:solidFill>
                  <a:schemeClr val="tx2"/>
                </a:solidFill>
              </a:rPr>
              <a:t>Ciri</a:t>
            </a:r>
            <a:r>
              <a:rPr lang="en-US" sz="5400" dirty="0" smtClean="0">
                <a:solidFill>
                  <a:schemeClr val="tx2"/>
                </a:solidFill>
              </a:rPr>
              <a:t> </a:t>
            </a:r>
            <a:r>
              <a:rPr lang="en-US" sz="5400" dirty="0" err="1" smtClean="0">
                <a:solidFill>
                  <a:schemeClr val="tx2"/>
                </a:solidFill>
              </a:rPr>
              <a:t>Kalimat</a:t>
            </a:r>
            <a:r>
              <a:rPr lang="en-US" sz="5400" dirty="0" smtClean="0">
                <a:solidFill>
                  <a:schemeClr val="tx2"/>
                </a:solidFill>
              </a:rPr>
              <a:t> </a:t>
            </a:r>
            <a:r>
              <a:rPr lang="en-US" sz="5400" dirty="0" err="1" smtClean="0">
                <a:solidFill>
                  <a:schemeClr val="tx2"/>
                </a:solidFill>
              </a:rPr>
              <a:t>Retorik</a:t>
            </a:r>
            <a:endParaRPr lang="en-US" sz="5400" dirty="0">
              <a:solidFill>
                <a:schemeClr val="tx2"/>
              </a:solidFill>
            </a:endParaRPr>
          </a:p>
        </p:txBody>
      </p:sp>
      <p:sp>
        <p:nvSpPr>
          <p:cNvPr id="3" name="Content Placeholder 4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62000" y="2428868"/>
            <a:ext cx="8077200" cy="392909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Tidak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butuh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jawaban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Berbentuk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pertanyaan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juga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penegasan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Kadang</a:t>
            </a:r>
            <a:r>
              <a:rPr lang="en-US" sz="2800" dirty="0" smtClean="0">
                <a:solidFill>
                  <a:schemeClr val="tx2"/>
                </a:solidFill>
              </a:rPr>
              <a:t>-</a:t>
            </a:r>
            <a:r>
              <a:rPr lang="en-US" sz="2800" dirty="0" err="1" smtClean="0">
                <a:solidFill>
                  <a:schemeClr val="tx2"/>
                </a:solidFill>
              </a:rPr>
              <a:t>kadang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menggunakan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kata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tanya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tx2"/>
                </a:solidFill>
              </a:rPr>
              <a:t>Orang</a:t>
            </a:r>
            <a:r>
              <a:rPr lang="en-US" sz="2800" dirty="0" smtClean="0">
                <a:solidFill>
                  <a:schemeClr val="tx2"/>
                </a:solidFill>
              </a:rPr>
              <a:t> yang </a:t>
            </a:r>
            <a:r>
              <a:rPr lang="en-US" sz="2800" dirty="0" err="1" smtClean="0">
                <a:solidFill>
                  <a:schemeClr val="tx2"/>
                </a:solidFill>
              </a:rPr>
              <a:t>ditanya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dan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bertanya</a:t>
            </a:r>
            <a:r>
              <a:rPr lang="en-US" sz="2800" dirty="0" smtClean="0">
                <a:solidFill>
                  <a:schemeClr val="tx2"/>
                </a:solidFill>
              </a:rPr>
              <a:t>, </a:t>
            </a:r>
            <a:r>
              <a:rPr lang="en-US" sz="2800" dirty="0" err="1" smtClean="0">
                <a:solidFill>
                  <a:schemeClr val="tx2"/>
                </a:solidFill>
              </a:rPr>
              <a:t>keduanya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mengetahui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</a:rPr>
              <a:t>jawabanya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</a:p>
          <a:p>
            <a:pPr marL="514350" lvl="0" indent="-514350">
              <a:spcBef>
                <a:spcPct val="20000"/>
              </a:spcBef>
              <a:buAutoNum type="arabicPeriod"/>
            </a:pPr>
            <a:endParaRPr lang="en-US" sz="2800" b="1" dirty="0" smtClean="0">
              <a:solidFill>
                <a:schemeClr val="tx2"/>
              </a:solidFill>
            </a:endParaRPr>
          </a:p>
          <a:p>
            <a:pPr marL="514350" lvl="0" indent="-514350">
              <a:spcBef>
                <a:spcPct val="20000"/>
              </a:spcBef>
            </a:pPr>
            <a:endParaRPr lang="en-US" sz="2800" b="1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heme/theme1.xml><?xml version="1.0" encoding="utf-8"?>
<a:theme xmlns:a="http://schemas.openxmlformats.org/drawingml/2006/main" name="Train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</Template>
  <TotalTime>0</TotalTime>
  <Words>530</Words>
  <Application>Microsoft Office PowerPoint</Application>
  <PresentationFormat>On-screen Show (4:3)</PresentationFormat>
  <Paragraphs>72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Training</vt:lpstr>
      <vt:lpstr>Anekdot</vt:lpstr>
      <vt:lpstr>Teks Anekdot</vt:lpstr>
      <vt:lpstr>Slide 3</vt:lpstr>
      <vt:lpstr>Slide 4</vt:lpstr>
      <vt:lpstr>Slide 5</vt:lpstr>
      <vt:lpstr>Slide 6</vt:lpstr>
      <vt:lpstr>Kalimat Retorik</vt:lpstr>
      <vt:lpstr>Ciri Kalimat Retorik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2018-10-30T12:36:03Z</dcterms:created>
  <dcterms:modified xsi:type="dcterms:W3CDTF">2018-11-02T03:01:47Z</dcterms:modified>
</cp:coreProperties>
</file>